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5" r:id="rId2"/>
    <p:sldId id="280" r:id="rId3"/>
    <p:sldId id="281" r:id="rId4"/>
    <p:sldId id="292" r:id="rId5"/>
    <p:sldId id="283" r:id="rId6"/>
    <p:sldId id="311" r:id="rId7"/>
    <p:sldId id="312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5" r:id="rId16"/>
    <p:sldId id="310" r:id="rId17"/>
    <p:sldId id="282" r:id="rId18"/>
    <p:sldId id="291" r:id="rId19"/>
    <p:sldId id="293" r:id="rId20"/>
    <p:sldId id="302" r:id="rId21"/>
    <p:sldId id="284" r:id="rId22"/>
    <p:sldId id="303" r:id="rId23"/>
    <p:sldId id="304" r:id="rId24"/>
    <p:sldId id="285" r:id="rId25"/>
    <p:sldId id="309" r:id="rId26"/>
    <p:sldId id="307" r:id="rId27"/>
    <p:sldId id="294" r:id="rId28"/>
    <p:sldId id="308" r:id="rId29"/>
    <p:sldId id="288" r:id="rId30"/>
    <p:sldId id="306" r:id="rId31"/>
    <p:sldId id="286" r:id="rId32"/>
    <p:sldId id="287" r:id="rId33"/>
    <p:sldId id="289" r:id="rId34"/>
    <p:sldId id="290" r:id="rId35"/>
    <p:sldId id="313" r:id="rId36"/>
    <p:sldId id="317" r:id="rId37"/>
    <p:sldId id="318" r:id="rId38"/>
    <p:sldId id="319" r:id="rId39"/>
    <p:sldId id="320" r:id="rId40"/>
    <p:sldId id="322" r:id="rId41"/>
    <p:sldId id="323" r:id="rId42"/>
    <p:sldId id="324" r:id="rId43"/>
    <p:sldId id="325" r:id="rId44"/>
    <p:sldId id="326" r:id="rId45"/>
    <p:sldId id="314" r:id="rId46"/>
    <p:sldId id="327" r:id="rId47"/>
    <p:sldId id="328" r:id="rId48"/>
    <p:sldId id="329" r:id="rId49"/>
    <p:sldId id="330" r:id="rId50"/>
    <p:sldId id="315" r:id="rId51"/>
    <p:sldId id="331" r:id="rId52"/>
    <p:sldId id="332" r:id="rId53"/>
    <p:sldId id="316" r:id="rId54"/>
    <p:sldId id="333" r:id="rId55"/>
    <p:sldId id="334" r:id="rId56"/>
    <p:sldId id="335" r:id="rId57"/>
    <p:sldId id="336" r:id="rId58"/>
    <p:sldId id="337" r:id="rId59"/>
    <p:sldId id="338" r:id="rId60"/>
  </p:sldIdLst>
  <p:sldSz cx="9361488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9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10" y="-102"/>
      </p:cViewPr>
      <p:guideLst>
        <p:guide orient="horz" pos="2160"/>
        <p:guide pos="2880"/>
        <p:guide pos="29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2112" y="2130426"/>
            <a:ext cx="7957265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04223" y="3886200"/>
            <a:ext cx="6553042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15.11.2021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09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15.11.2021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7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7079" y="274639"/>
            <a:ext cx="2106335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68074" y="274639"/>
            <a:ext cx="616298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15.11.2021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87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15.11.2021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10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9493" y="4406901"/>
            <a:ext cx="795726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9493" y="2906713"/>
            <a:ext cx="795726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15.11.2021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082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68075" y="1600201"/>
            <a:ext cx="413465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758757" y="1600201"/>
            <a:ext cx="413465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15.11.2021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750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074" y="1535113"/>
            <a:ext cx="413628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8074" y="2174875"/>
            <a:ext cx="413628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755506" y="1535113"/>
            <a:ext cx="41379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755506" y="2174875"/>
            <a:ext cx="41379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15.11.2021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154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15.11.2021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143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15.11.2021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084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273050"/>
            <a:ext cx="307986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60082" y="273051"/>
            <a:ext cx="523333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68075" y="1435101"/>
            <a:ext cx="307986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15.11.2021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404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34917" y="4800600"/>
            <a:ext cx="561689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834917" y="612775"/>
            <a:ext cx="5616893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34917" y="5367338"/>
            <a:ext cx="561689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15.11.2021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868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2746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075" y="1600201"/>
            <a:ext cx="842533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68075" y="6356351"/>
            <a:ext cx="2184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BB18F-693D-4F94-BB80-93DA31D3E253}" type="datetimeFigureOut">
              <a:rPr lang="ru-RU" smtClean="0"/>
              <a:t>15.11.2021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98509" y="6356351"/>
            <a:ext cx="2964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709067" y="6356351"/>
            <a:ext cx="2184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522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9861" y="692696"/>
            <a:ext cx="8425339" cy="1143000"/>
          </a:xfrm>
        </p:spPr>
        <p:txBody>
          <a:bodyPr>
            <a:normAutofit/>
          </a:bodyPr>
          <a:lstStyle/>
          <a:p>
            <a:r>
              <a:rPr lang="ru-RU" sz="6000" dirty="0" smtClean="0"/>
              <a:t>Лекция </a:t>
            </a:r>
            <a:r>
              <a:rPr lang="ru-RU" sz="6000" dirty="0"/>
              <a:t>6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0" y="2492896"/>
            <a:ext cx="9361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Форматирование элементов с помощью </a:t>
            </a:r>
            <a:r>
              <a:rPr lang="en-US" sz="5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93507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260648"/>
            <a:ext cx="8425339" cy="5184576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SVG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err="1" smtClean="0">
                <a:latin typeface="Arial" pitchFamily="34" charset="0"/>
                <a:cs typeface="Arial" pitchFamily="34" charset="0"/>
              </a:rPr>
              <a:t>Scalable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Vector</a:t>
            </a:r>
            <a:r>
              <a:rPr lang="ru-RU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Graphic</a:t>
            </a:r>
            <a:r>
              <a:rPr lang="ru-RU" dirty="0">
                <a:latin typeface="Arial" pitchFamily="34" charset="0"/>
                <a:cs typeface="Arial" pitchFamily="34" charset="0"/>
              </a:rPr>
              <a:t> (формат масштабируемой векторной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графики). </a:t>
            </a:r>
            <a:r>
              <a:rPr lang="ru-RU" dirty="0">
                <a:latin typeface="Arial" pitchFamily="34" charset="0"/>
                <a:cs typeface="Arial" pitchFamily="34" charset="0"/>
              </a:rPr>
              <a:t>Э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то </a:t>
            </a:r>
            <a:r>
              <a:rPr lang="ru-RU" dirty="0">
                <a:latin typeface="Arial" pitchFamily="34" charset="0"/>
                <a:cs typeface="Arial" pitchFamily="34" charset="0"/>
              </a:rPr>
              <a:t>способ создания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век­торной </a:t>
            </a:r>
            <a:r>
              <a:rPr lang="ru-RU" dirty="0">
                <a:latin typeface="Arial" pitchFamily="34" charset="0"/>
                <a:cs typeface="Arial" pitchFamily="34" charset="0"/>
              </a:rPr>
              <a:t>графики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(изображений</a:t>
            </a:r>
            <a:r>
              <a:rPr lang="ru-RU" dirty="0">
                <a:latin typeface="Arial" pitchFamily="34" charset="0"/>
                <a:cs typeface="Arial" pitchFamily="34" charset="0"/>
              </a:rPr>
              <a:t>, которые могут масштабироваться без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потери </a:t>
            </a:r>
            <a:r>
              <a:rPr lang="ru-RU" dirty="0">
                <a:latin typeface="Arial" pitchFamily="34" charset="0"/>
                <a:cs typeface="Arial" pitchFamily="34" charset="0"/>
              </a:rPr>
              <a:t>качества). Поддержка SVG-шрифтов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осуществляется </a:t>
            </a:r>
            <a:r>
              <a:rPr lang="ru-RU" dirty="0">
                <a:latin typeface="Arial" pitchFamily="34" charset="0"/>
                <a:cs typeface="Arial" pitchFamily="34" charset="0"/>
              </a:rPr>
              <a:t>только браузером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Safari</a:t>
            </a:r>
            <a:r>
              <a:rPr lang="ru-RU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575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Правило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@font-face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919261"/>
            <a:ext cx="8425339" cy="4165923"/>
          </a:xfrm>
        </p:spPr>
        <p:txBody>
          <a:bodyPr>
            <a:normAutofit fontScale="62500" lnSpcReduction="20000"/>
          </a:bodyPr>
          <a:lstStyle/>
          <a:p>
            <a:pPr marL="0" indent="457200" algn="just">
              <a:buNone/>
            </a:pPr>
            <a:r>
              <a:rPr lang="en-US" sz="51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@font-face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52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{</a:t>
            </a:r>
          </a:p>
          <a:p>
            <a:pPr marL="0" indent="457200" algn="just">
              <a:buNone/>
            </a:pPr>
            <a:r>
              <a:rPr lang="en-US" sz="4500" b="1" i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font-family:</a:t>
            </a:r>
            <a:r>
              <a:rPr lang="en-US" sz="45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45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'League </a:t>
            </a:r>
            <a:r>
              <a:rPr lang="en-US" sz="45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Gothic';</a:t>
            </a:r>
          </a:p>
          <a:p>
            <a:pPr marL="0" indent="457200" algn="just">
              <a:buNone/>
            </a:pPr>
            <a:r>
              <a:rPr lang="en-US" sz="5100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src</a:t>
            </a:r>
            <a:r>
              <a:rPr lang="en-US" sz="51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800" dirty="0" err="1" smtClean="0">
                <a:latin typeface="Arial" pitchFamily="34" charset="0"/>
                <a:cs typeface="Arial" pitchFamily="34" charset="0"/>
              </a:rPr>
              <a:t>url</a:t>
            </a:r>
            <a:r>
              <a:rPr lang="en-US" sz="38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US" sz="3800" dirty="0">
                <a:latin typeface="Arial" pitchFamily="34" charset="0"/>
                <a:cs typeface="Arial" pitchFamily="34" charset="0"/>
              </a:rPr>
              <a:t>'fonts/</a:t>
            </a:r>
            <a:r>
              <a:rPr lang="en-US" sz="3800" dirty="0" err="1">
                <a:latin typeface="Arial" pitchFamily="34" charset="0"/>
                <a:cs typeface="Arial" pitchFamily="34" charset="0"/>
              </a:rPr>
              <a:t>League_Gothic-webfont.eot</a:t>
            </a:r>
            <a:r>
              <a:rPr lang="en-US" sz="3800" dirty="0">
                <a:latin typeface="Arial" pitchFamily="34" charset="0"/>
                <a:cs typeface="Arial" pitchFamily="34" charset="0"/>
              </a:rPr>
              <a:t>');</a:t>
            </a:r>
          </a:p>
          <a:p>
            <a:pPr marL="0" indent="457200" algn="just">
              <a:buNone/>
            </a:pPr>
            <a:r>
              <a:rPr lang="en-US" sz="5100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src</a:t>
            </a:r>
            <a:r>
              <a:rPr lang="en-US" sz="51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400" dirty="0" err="1" smtClean="0">
                <a:latin typeface="Arial" pitchFamily="34" charset="0"/>
                <a:cs typeface="Arial" pitchFamily="34" charset="0"/>
              </a:rPr>
              <a:t>url</a:t>
            </a:r>
            <a:r>
              <a:rPr lang="en-US" sz="34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US" sz="3400" dirty="0">
                <a:latin typeface="Arial" pitchFamily="34" charset="0"/>
                <a:cs typeface="Arial" pitchFamily="34" charset="0"/>
              </a:rPr>
              <a:t>'fonts/</a:t>
            </a:r>
            <a:r>
              <a:rPr lang="en-US" sz="3400" dirty="0" err="1">
                <a:latin typeface="Arial" pitchFamily="34" charset="0"/>
                <a:cs typeface="Arial" pitchFamily="34" charset="0"/>
              </a:rPr>
              <a:t>League_Gothic-webfont.eot</a:t>
            </a:r>
            <a:r>
              <a:rPr lang="en-US" sz="3400" dirty="0">
                <a:latin typeface="Arial" pitchFamily="34" charset="0"/>
                <a:cs typeface="Arial" pitchFamily="34" charset="0"/>
              </a:rPr>
              <a:t>?#</a:t>
            </a:r>
            <a:r>
              <a:rPr lang="en-US" sz="3400" dirty="0" err="1">
                <a:latin typeface="Arial" pitchFamily="34" charset="0"/>
                <a:cs typeface="Arial" pitchFamily="34" charset="0"/>
              </a:rPr>
              <a:t>iefix</a:t>
            </a:r>
            <a:r>
              <a:rPr lang="en-US" sz="3400" dirty="0">
                <a:latin typeface="Arial" pitchFamily="34" charset="0"/>
                <a:cs typeface="Arial" pitchFamily="34" charset="0"/>
              </a:rPr>
              <a:t>') format('</a:t>
            </a:r>
            <a:r>
              <a:rPr lang="en-US" sz="3400" dirty="0" err="1">
                <a:latin typeface="Arial" pitchFamily="34" charset="0"/>
                <a:cs typeface="Arial" pitchFamily="34" charset="0"/>
              </a:rPr>
              <a:t>embeddedopentype</a:t>
            </a:r>
            <a:r>
              <a:rPr lang="en-US" sz="3400" dirty="0">
                <a:latin typeface="Arial" pitchFamily="34" charset="0"/>
                <a:cs typeface="Arial" pitchFamily="34" charset="0"/>
              </a:rPr>
              <a:t>'),</a:t>
            </a:r>
          </a:p>
          <a:p>
            <a:pPr marL="0" indent="457200" algn="just">
              <a:buNone/>
            </a:pPr>
            <a:r>
              <a:rPr lang="en-US" sz="3400" dirty="0" err="1">
                <a:latin typeface="Arial" pitchFamily="34" charset="0"/>
                <a:cs typeface="Arial" pitchFamily="34" charset="0"/>
              </a:rPr>
              <a:t>url</a:t>
            </a:r>
            <a:r>
              <a:rPr lang="en-US" sz="3400" dirty="0">
                <a:latin typeface="Arial" pitchFamily="34" charset="0"/>
                <a:cs typeface="Arial" pitchFamily="34" charset="0"/>
              </a:rPr>
              <a:t>('fonts/League_Gothic-webfont.woff2') format('woff2'),</a:t>
            </a:r>
          </a:p>
          <a:p>
            <a:pPr marL="0" indent="457200" algn="just">
              <a:buNone/>
            </a:pPr>
            <a:r>
              <a:rPr lang="en-US" sz="3400" dirty="0" err="1">
                <a:latin typeface="Arial" pitchFamily="34" charset="0"/>
                <a:cs typeface="Arial" pitchFamily="34" charset="0"/>
              </a:rPr>
              <a:t>url</a:t>
            </a:r>
            <a:r>
              <a:rPr lang="en-US" sz="3400" dirty="0">
                <a:latin typeface="Arial" pitchFamily="34" charset="0"/>
                <a:cs typeface="Arial" pitchFamily="34" charset="0"/>
              </a:rPr>
              <a:t>('fonts/</a:t>
            </a:r>
            <a:r>
              <a:rPr lang="en-US" sz="3400" dirty="0" err="1">
                <a:latin typeface="Arial" pitchFamily="34" charset="0"/>
                <a:cs typeface="Arial" pitchFamily="34" charset="0"/>
              </a:rPr>
              <a:t>League_Gothic-webfont.woff</a:t>
            </a:r>
            <a:r>
              <a:rPr lang="en-US" sz="3400" dirty="0">
                <a:latin typeface="Arial" pitchFamily="34" charset="0"/>
                <a:cs typeface="Arial" pitchFamily="34" charset="0"/>
              </a:rPr>
              <a:t>') format('</a:t>
            </a:r>
            <a:r>
              <a:rPr lang="en-US" sz="3400" dirty="0" err="1">
                <a:latin typeface="Arial" pitchFamily="34" charset="0"/>
                <a:cs typeface="Arial" pitchFamily="34" charset="0"/>
              </a:rPr>
              <a:t>woff</a:t>
            </a:r>
            <a:r>
              <a:rPr lang="en-US" sz="3400" dirty="0">
                <a:latin typeface="Arial" pitchFamily="34" charset="0"/>
                <a:cs typeface="Arial" pitchFamily="34" charset="0"/>
              </a:rPr>
              <a:t>'),</a:t>
            </a:r>
          </a:p>
          <a:p>
            <a:pPr marL="0" indent="457200" algn="just">
              <a:buNone/>
            </a:pPr>
            <a:r>
              <a:rPr lang="en-US" sz="3400" dirty="0" err="1">
                <a:latin typeface="Arial" pitchFamily="34" charset="0"/>
                <a:cs typeface="Arial" pitchFamily="34" charset="0"/>
              </a:rPr>
              <a:t>url</a:t>
            </a:r>
            <a:r>
              <a:rPr lang="en-US" sz="3400" dirty="0">
                <a:latin typeface="Arial" pitchFamily="34" charset="0"/>
                <a:cs typeface="Arial" pitchFamily="34" charset="0"/>
              </a:rPr>
              <a:t>('fonts/League_Gothic-webfont.ttf') format('</a:t>
            </a:r>
            <a:r>
              <a:rPr lang="en-US" sz="3400" dirty="0" err="1">
                <a:latin typeface="Arial" pitchFamily="34" charset="0"/>
                <a:cs typeface="Arial" pitchFamily="34" charset="0"/>
              </a:rPr>
              <a:t>truetype</a:t>
            </a:r>
            <a:r>
              <a:rPr lang="en-US" sz="3400" dirty="0">
                <a:latin typeface="Arial" pitchFamily="34" charset="0"/>
                <a:cs typeface="Arial" pitchFamily="34" charset="0"/>
              </a:rPr>
              <a:t>'),</a:t>
            </a:r>
          </a:p>
          <a:p>
            <a:pPr marL="0" indent="457200" algn="just">
              <a:buNone/>
            </a:pPr>
            <a:r>
              <a:rPr lang="en-US" sz="3400" dirty="0" err="1">
                <a:latin typeface="Arial" pitchFamily="34" charset="0"/>
                <a:cs typeface="Arial" pitchFamily="34" charset="0"/>
              </a:rPr>
              <a:t>url</a:t>
            </a:r>
            <a:r>
              <a:rPr lang="en-US" sz="3400" dirty="0">
                <a:latin typeface="Arial" pitchFamily="34" charset="0"/>
                <a:cs typeface="Arial" pitchFamily="34" charset="0"/>
              </a:rPr>
              <a:t>('fonts/</a:t>
            </a:r>
            <a:r>
              <a:rPr lang="en-US" sz="3400" dirty="0" err="1">
                <a:latin typeface="Arial" pitchFamily="34" charset="0"/>
                <a:cs typeface="Arial" pitchFamily="34" charset="0"/>
              </a:rPr>
              <a:t>League_Gothic-webfont.svg</a:t>
            </a:r>
            <a:r>
              <a:rPr lang="en-US" sz="3400" dirty="0">
                <a:latin typeface="Arial" pitchFamily="34" charset="0"/>
                <a:cs typeface="Arial" pitchFamily="34" charset="0"/>
              </a:rPr>
              <a:t>') format('</a:t>
            </a:r>
            <a:r>
              <a:rPr lang="en-US" sz="3400" dirty="0" err="1">
                <a:latin typeface="Arial" pitchFamily="34" charset="0"/>
                <a:cs typeface="Arial" pitchFamily="34" charset="0"/>
              </a:rPr>
              <a:t>svg</a:t>
            </a:r>
            <a:r>
              <a:rPr lang="en-US" sz="3400" dirty="0">
                <a:latin typeface="Arial" pitchFamily="34" charset="0"/>
                <a:cs typeface="Arial" pitchFamily="34" charset="0"/>
              </a:rPr>
              <a:t>');</a:t>
            </a:r>
          </a:p>
          <a:p>
            <a:pPr marL="0" indent="457200" algn="just">
              <a:buNone/>
            </a:pPr>
            <a:r>
              <a:rPr lang="en-US" sz="51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}</a:t>
            </a:r>
            <a:endParaRPr lang="ru-RU" sz="51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20304" y="4869160"/>
            <a:ext cx="69127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{</a:t>
            </a:r>
            <a:endParaRPr lang="en-US" sz="32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3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font-family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"League Gothic";</a:t>
            </a:r>
          </a:p>
          <a:p>
            <a:r>
              <a:rPr lang="en-US" sz="32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}</a:t>
            </a:r>
            <a:endParaRPr lang="ru-RU" sz="32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14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Использование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Google Fonts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5" r="3953" b="6250"/>
          <a:stretch/>
        </p:blipFill>
        <p:spPr bwMode="auto">
          <a:xfrm>
            <a:off x="271123" y="1106644"/>
            <a:ext cx="9073349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510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Использование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Google Fonts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8" b="4791"/>
          <a:stretch/>
        </p:blipFill>
        <p:spPr bwMode="auto">
          <a:xfrm>
            <a:off x="44819" y="908720"/>
            <a:ext cx="9244437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310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Использование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Google Fonts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5" t="11089" r="13324" b="41458"/>
          <a:stretch/>
        </p:blipFill>
        <p:spPr bwMode="auto">
          <a:xfrm>
            <a:off x="0" y="864096"/>
            <a:ext cx="9361488" cy="5805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795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90264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font-weight 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и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font-style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6" r="75988" b="58750"/>
          <a:stretch/>
        </p:blipFill>
        <p:spPr bwMode="auto">
          <a:xfrm>
            <a:off x="5040784" y="1268760"/>
            <a:ext cx="4204883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0" t="35232" r="50000" b="29537"/>
          <a:stretch/>
        </p:blipFill>
        <p:spPr bwMode="auto">
          <a:xfrm>
            <a:off x="189046" y="2003170"/>
            <a:ext cx="4836416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058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margin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8000" r="73152" b="76040"/>
          <a:stretch/>
        </p:blipFill>
        <p:spPr>
          <a:xfrm>
            <a:off x="5269656" y="4131356"/>
            <a:ext cx="4091608" cy="136815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34408" t="40760" r="46693" b="39920"/>
          <a:stretch/>
        </p:blipFill>
        <p:spPr>
          <a:xfrm>
            <a:off x="5713452" y="1988840"/>
            <a:ext cx="2880320" cy="16561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t="8000" r="73625" b="74360"/>
          <a:stretch/>
        </p:blipFill>
        <p:spPr>
          <a:xfrm>
            <a:off x="288256" y="2619188"/>
            <a:ext cx="4019600" cy="1512168"/>
          </a:xfrm>
          <a:prstGeom prst="rect">
            <a:avLst/>
          </a:prstGeom>
        </p:spPr>
      </p:pic>
      <p:cxnSp>
        <p:nvCxnSpPr>
          <p:cNvPr id="7" name="Прямая со стрелкой 6"/>
          <p:cNvCxnSpPr/>
          <p:nvPr/>
        </p:nvCxnSpPr>
        <p:spPr>
          <a:xfrm>
            <a:off x="4320704" y="3284984"/>
            <a:ext cx="804936" cy="0"/>
          </a:xfrm>
          <a:prstGeom prst="straightConnector1">
            <a:avLst/>
          </a:prstGeom>
          <a:ln w="136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184800" y="1556792"/>
            <a:ext cx="4019600" cy="367240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16248" y="1556792"/>
            <a:ext cx="4019600" cy="367240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582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форматирования текста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text-indent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отступ первой строки (абзацный отступ).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text-align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выравнивание текста относительно страницы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text-align-last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для выравнивания последней строки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text-decoration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для изменения внешнего вида текста с добавлением различных эффектов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23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12576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text-decoration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t="23422" r="46761" b="14415"/>
          <a:stretch/>
        </p:blipFill>
        <p:spPr bwMode="auto">
          <a:xfrm>
            <a:off x="360264" y="1484785"/>
            <a:ext cx="4645743" cy="45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r="76686" b="35786"/>
          <a:stretch/>
        </p:blipFill>
        <p:spPr bwMode="auto">
          <a:xfrm>
            <a:off x="5400824" y="1484784"/>
            <a:ext cx="3593699" cy="4752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859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12576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text-indent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96" t="12701" r="47057" b="58542"/>
          <a:stretch/>
        </p:blipFill>
        <p:spPr bwMode="auto">
          <a:xfrm>
            <a:off x="5112792" y="1844824"/>
            <a:ext cx="3960440" cy="3990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0" t="39617" r="61723" b="42439"/>
          <a:stretch/>
        </p:blipFill>
        <p:spPr bwMode="auto">
          <a:xfrm>
            <a:off x="72232" y="2420888"/>
            <a:ext cx="4992824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206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лекции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dirty="0" smtClean="0"/>
              <a:t>Свойства форматирования текста</a:t>
            </a:r>
            <a:endParaRPr lang="en-US" dirty="0" smtClean="0"/>
          </a:p>
          <a:p>
            <a:pPr marL="514350" indent="-514350">
              <a:buFont typeface="Arial" pitchFamily="34" charset="0"/>
              <a:buAutoNum type="arabicPeriod"/>
            </a:pPr>
            <a:r>
              <a:rPr lang="ru-RU" dirty="0" smtClean="0"/>
              <a:t>Свойства форматирования списков перечисления</a:t>
            </a:r>
            <a:endParaRPr lang="ru-RU" dirty="0"/>
          </a:p>
          <a:p>
            <a:pPr marL="514350" indent="-514350">
              <a:buFont typeface="Arial" pitchFamily="34" charset="0"/>
              <a:buAutoNum type="arabicPeriod"/>
            </a:pPr>
            <a:r>
              <a:rPr lang="ru-RU" dirty="0" smtClean="0"/>
              <a:t>Свойства форматирования таблиц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ru-RU" dirty="0" smtClean="0"/>
              <a:t>Свойства форматирования веб-форм</a:t>
            </a:r>
          </a:p>
          <a:p>
            <a:pPr marL="514350" indent="-514350">
              <a:buAutoNum type="arabicPeriod"/>
            </a:pPr>
            <a:r>
              <a:rPr lang="ru-RU" dirty="0" smtClean="0"/>
              <a:t>Свойства форматирования фона</a:t>
            </a:r>
          </a:p>
        </p:txBody>
      </p:sp>
    </p:spTree>
    <p:extLst>
      <p:ext uri="{BB962C8B-B14F-4D97-AF65-F5344CB8AC3E}">
        <p14:creationId xmlns:p14="http://schemas.microsoft.com/office/powerpoint/2010/main" val="9433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12576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text-decoration-skip-ink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8" r="82735" b="80625"/>
          <a:stretch/>
        </p:blipFill>
        <p:spPr bwMode="auto">
          <a:xfrm>
            <a:off x="1160881" y="3356992"/>
            <a:ext cx="6811644" cy="2148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0" t="31754" r="53449" b="55948"/>
          <a:stretch/>
        </p:blipFill>
        <p:spPr bwMode="auto">
          <a:xfrm>
            <a:off x="720304" y="1340768"/>
            <a:ext cx="7621040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669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44624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форматирования текста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1135285"/>
            <a:ext cx="8425339" cy="452596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color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для форматирования текста цветом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text-transform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для изменения регистра (на заглавные или строчные символы)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line-height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для изменения междустрочного интервала (интерлиньяжа)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font-variant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для преобразования текста в малые прописные</a:t>
            </a: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7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12576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line-height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376" y="1340768"/>
            <a:ext cx="7005844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" y="4437112"/>
            <a:ext cx="9145240" cy="1368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= K*1,2</a:t>
            </a:r>
          </a:p>
          <a:p>
            <a:pPr algn="just"/>
            <a:r>
              <a:rPr lang="ru-RU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где </a:t>
            </a:r>
            <a:r>
              <a:rPr lang="en-US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I  — </a:t>
            </a:r>
            <a:r>
              <a:rPr lang="ru-RU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интерлиньяж, </a:t>
            </a:r>
            <a:r>
              <a:rPr lang="en-US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K  — </a:t>
            </a:r>
            <a:r>
              <a:rPr lang="ru-RU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кегль шрифта</a:t>
            </a:r>
            <a:r>
              <a:rPr lang="en-US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18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12576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line-height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" y="4437112"/>
            <a:ext cx="9145240" cy="1368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8" r="81493" b="39344"/>
          <a:stretch/>
        </p:blipFill>
        <p:spPr bwMode="auto">
          <a:xfrm>
            <a:off x="5760864" y="1268760"/>
            <a:ext cx="3240360" cy="5256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6" t="35333" r="50837" b="29335"/>
          <a:stretch/>
        </p:blipFill>
        <p:spPr bwMode="auto">
          <a:xfrm>
            <a:off x="127463" y="1700807"/>
            <a:ext cx="5472329" cy="4896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188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форматирования текста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letter-spacing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для изменения интервала между символами (трекинг)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word-spacing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для изменения интервала между словами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text-shadow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для добавления тени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hyphens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добавляет автоматически переносы</a:t>
            </a: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15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8001" r="53780" b="75200"/>
          <a:stretch/>
        </p:blipFill>
        <p:spPr>
          <a:xfrm>
            <a:off x="1152352" y="4221088"/>
            <a:ext cx="7043936" cy="144016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29210" t="29000" r="41022" b="45801"/>
          <a:stretch/>
        </p:blipFill>
        <p:spPr>
          <a:xfrm>
            <a:off x="1876809" y="1484784"/>
            <a:ext cx="5595022" cy="2664296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468075" y="116632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word-spacing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</a:b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и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letter-spacing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09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162272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text-shadow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8000" r="83075" b="69320"/>
          <a:stretch/>
        </p:blipFill>
        <p:spPr>
          <a:xfrm>
            <a:off x="2808536" y="3124787"/>
            <a:ext cx="3960440" cy="29851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29210" t="29001" r="32518" b="45800"/>
          <a:stretch/>
        </p:blipFill>
        <p:spPr>
          <a:xfrm>
            <a:off x="1764420" y="980728"/>
            <a:ext cx="5832648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3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hyphens: auto;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6" t="16042" r="28050" b="53333"/>
          <a:stretch/>
        </p:blipFill>
        <p:spPr bwMode="auto">
          <a:xfrm>
            <a:off x="1368376" y="1484784"/>
            <a:ext cx="7309405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15" t="24294" r="28050" b="73359"/>
          <a:stretch/>
        </p:blipFill>
        <p:spPr bwMode="auto">
          <a:xfrm>
            <a:off x="7965863" y="2604904"/>
            <a:ext cx="711918" cy="32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762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text-rendering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16248" y="2564904"/>
            <a:ext cx="89289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https://ru.w3docs.com/uchebnik-css/css-svoistvo-text-rendering.html</a:t>
            </a:r>
          </a:p>
        </p:txBody>
      </p:sp>
    </p:spTree>
    <p:extLst>
      <p:ext uri="{BB962C8B-B14F-4D97-AF65-F5344CB8AC3E}">
        <p14:creationId xmlns:p14="http://schemas.microsoft.com/office/powerpoint/2010/main" val="364237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форматирования текста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writing-mode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определяет направление текста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text-orientation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устанавливает ориентацию текстовых символов в строке и применяется только к вертикальному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тексту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text-rendering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предоставляет информацию механизму визуализации о том, что нужно оптимизировать при рендеринге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текста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42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форматирования текста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Форматирование текста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 —  </a:t>
            </a:r>
            <a:r>
              <a:rPr lang="ru-RU" dirty="0">
                <a:latin typeface="Arial" pitchFamily="34" charset="0"/>
                <a:cs typeface="Arial" pitchFamily="34" charset="0"/>
              </a:rPr>
              <a:t>это процесс оформления страницы, абзаца, строки, символа.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Основная </a:t>
            </a:r>
            <a:r>
              <a:rPr lang="ru-RU" dirty="0">
                <a:latin typeface="Arial" pitchFamily="34" charset="0"/>
                <a:cs typeface="Arial" pitchFamily="34" charset="0"/>
              </a:rPr>
              <a:t>цель форматирования — сделать восприятие готового документа простым и приятным для читателя.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95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3428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Направление текста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34137" t="31520" r="42440" b="58400"/>
          <a:stretch/>
        </p:blipFill>
        <p:spPr>
          <a:xfrm>
            <a:off x="172036" y="685807"/>
            <a:ext cx="3932644" cy="95197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34880" t="40760" r="42440" b="44960"/>
          <a:stretch/>
        </p:blipFill>
        <p:spPr>
          <a:xfrm>
            <a:off x="5760864" y="661383"/>
            <a:ext cx="3456384" cy="122413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32518" t="8841" r="59922" b="34880"/>
          <a:stretch/>
        </p:blipFill>
        <p:spPr>
          <a:xfrm>
            <a:off x="7130553" y="1637777"/>
            <a:ext cx="1152128" cy="482453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t="56720" r="94414" b="4640"/>
          <a:stretch/>
        </p:blipFill>
        <p:spPr>
          <a:xfrm>
            <a:off x="301104" y="1628800"/>
            <a:ext cx="851248" cy="331236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/>
          <a:srcRect l="35353" t="32360" r="42440" b="48320"/>
          <a:stretch/>
        </p:blipFill>
        <p:spPr>
          <a:xfrm>
            <a:off x="3076388" y="3413254"/>
            <a:ext cx="3384376" cy="165618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/>
          <a:srcRect t="8163" r="86382" b="68481"/>
          <a:stretch/>
        </p:blipFill>
        <p:spPr>
          <a:xfrm>
            <a:off x="3787069" y="4811237"/>
            <a:ext cx="2075384" cy="200213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7"/>
          <a:srcRect t="8840" r="75042" b="72680"/>
          <a:stretch/>
        </p:blipFill>
        <p:spPr>
          <a:xfrm>
            <a:off x="2866788" y="1804383"/>
            <a:ext cx="38035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0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197768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форматирования списков перечисления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list-style-type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для изменения маркера списка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list-style-image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для использования изображения как маркера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list-style-position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для позиционирования маркера внутри или снаружи текста списка</a:t>
            </a: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04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форматирования таблиц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2272" y="1700808"/>
            <a:ext cx="8425339" cy="4525963"/>
          </a:xfrm>
        </p:spPr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padding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добавление отступов до границы ячейки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text-align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выравнивание текста в ячейке по горизонтали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vertical-align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выравнивание текста по вертикали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border-spacing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управление расстоянием между ячейками</a:t>
            </a: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22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форматирования таблиц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8001" r="82602" b="52520"/>
          <a:stretch/>
        </p:blipFill>
        <p:spPr>
          <a:xfrm>
            <a:off x="5170104" y="1533964"/>
            <a:ext cx="3723310" cy="475252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28738" t="15561" r="41968" b="10521"/>
          <a:stretch/>
        </p:blipFill>
        <p:spPr>
          <a:xfrm>
            <a:off x="648296" y="1125287"/>
            <a:ext cx="4176464" cy="556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4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форматирования таблиц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2272" y="1700808"/>
            <a:ext cx="8425339" cy="4525963"/>
          </a:xfrm>
        </p:spPr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border-collapse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позволяет удалить интервалы удвоение границ между ячейками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border-radius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для добавления </a:t>
            </a:r>
            <a:r>
              <a:rPr lang="ru-RU" dirty="0" err="1" smtClean="0">
                <a:latin typeface="Arial" pitchFamily="34" charset="0"/>
                <a:cs typeface="Arial" pitchFamily="34" charset="0"/>
              </a:rPr>
              <a:t>скругления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углов к ячейкам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empty-cells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скрывает пустые ячейки</a:t>
            </a: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93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форматирования форм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2272" y="1700808"/>
            <a:ext cx="8425339" cy="4525963"/>
          </a:xfrm>
        </p:spPr>
        <p:txBody>
          <a:bodyPr>
            <a:normAutofit lnSpcReduction="10000"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1. </a:t>
            </a:r>
            <a:r>
              <a:rPr lang="ru-RU" dirty="0" err="1" smtClean="0">
                <a:latin typeface="Arial" pitchFamily="34" charset="0"/>
                <a:cs typeface="Arial" pitchFamily="34" charset="0"/>
              </a:rPr>
              <a:t>Псевдоклассы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:focus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:checked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:enabled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n-US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optional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,</a:t>
            </a:r>
            <a:r>
              <a:rPr lang="en-US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:disabled</a:t>
            </a:r>
            <a:r>
              <a:rPr lang="en-US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, :required</a:t>
            </a:r>
            <a:r>
              <a:rPr lang="ru-RU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:read-write, :read-only</a:t>
            </a:r>
          </a:p>
          <a:p>
            <a:pPr marL="0" indent="457200" algn="just">
              <a:buNone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2.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display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для добавления к элементам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label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свойств блочных элементов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3. </a:t>
            </a:r>
            <a:r>
              <a:rPr lang="ru-RU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Псевдоклассы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:valid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 </a:t>
            </a:r>
            <a:r>
              <a:rPr lang="en-US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:invalid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для определения </a:t>
            </a:r>
            <a:r>
              <a:rPr lang="ru-RU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валидности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вводимой информации, например для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email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96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форматирования форм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0" t="33126" r="59824" b="29374"/>
          <a:stretch/>
        </p:blipFill>
        <p:spPr bwMode="auto">
          <a:xfrm>
            <a:off x="144240" y="1988840"/>
            <a:ext cx="336804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72" t="10988" r="7314" b="23488"/>
          <a:stretch/>
        </p:blipFill>
        <p:spPr bwMode="auto">
          <a:xfrm>
            <a:off x="3717833" y="1556792"/>
            <a:ext cx="5427407" cy="4793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66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5" t="15121" r="32767" b="32084"/>
          <a:stretch/>
        </p:blipFill>
        <p:spPr bwMode="auto">
          <a:xfrm>
            <a:off x="576288" y="908720"/>
            <a:ext cx="8352176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43837" y="-162272"/>
            <a:ext cx="90734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форматирования формы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28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форматирования форм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0" t="53528" r="59792" b="39617"/>
          <a:stretch/>
        </p:blipFill>
        <p:spPr bwMode="auto">
          <a:xfrm>
            <a:off x="720304" y="3586907"/>
            <a:ext cx="7872859" cy="1858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t="47047" r="15476" b="40251"/>
          <a:stretch/>
        </p:blipFill>
        <p:spPr bwMode="auto">
          <a:xfrm>
            <a:off x="288256" y="1772816"/>
            <a:ext cx="8841623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598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2" t="18333" r="30542" b="9584"/>
          <a:stretch/>
        </p:blipFill>
        <p:spPr bwMode="auto">
          <a:xfrm>
            <a:off x="1008335" y="620688"/>
            <a:ext cx="7783447" cy="6065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143837" y="-306288"/>
            <a:ext cx="90734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форматирования формы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47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12576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Основные элементы шрифта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48" y="1052736"/>
            <a:ext cx="8785200" cy="5510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200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9" t="26459" r="46939" b="58104"/>
          <a:stretch/>
        </p:blipFill>
        <p:spPr bwMode="auto">
          <a:xfrm>
            <a:off x="1106128" y="836712"/>
            <a:ext cx="7895095" cy="1999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2" t="21068" r="38373" b="67238"/>
          <a:stretch/>
        </p:blipFill>
        <p:spPr bwMode="auto">
          <a:xfrm>
            <a:off x="1495014" y="5085184"/>
            <a:ext cx="700215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0" t="52520" r="26131" b="16230"/>
          <a:stretch/>
        </p:blipFill>
        <p:spPr bwMode="auto">
          <a:xfrm>
            <a:off x="1271281" y="2696587"/>
            <a:ext cx="7353301" cy="231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143837" y="-306288"/>
            <a:ext cx="90734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форматирования формы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1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12" t="31653" r="11917" b="56250"/>
          <a:stretch/>
        </p:blipFill>
        <p:spPr bwMode="auto">
          <a:xfrm>
            <a:off x="1800424" y="4869160"/>
            <a:ext cx="6149845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0" t="34980" r="50000" b="54536"/>
          <a:stretch/>
        </p:blipFill>
        <p:spPr bwMode="auto">
          <a:xfrm>
            <a:off x="894396" y="980728"/>
            <a:ext cx="796040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t="74698" r="36333" b="11188"/>
          <a:stretch/>
        </p:blipFill>
        <p:spPr bwMode="auto">
          <a:xfrm>
            <a:off x="288256" y="2852935"/>
            <a:ext cx="8706420" cy="1497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143837" y="-306288"/>
            <a:ext cx="90734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форматирования формы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29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3" t="11290" r="29839" b="82500"/>
          <a:stretch/>
        </p:blipFill>
        <p:spPr bwMode="auto">
          <a:xfrm>
            <a:off x="1968162" y="5589240"/>
            <a:ext cx="5783556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4" t="11592" r="48629" b="29132"/>
          <a:stretch/>
        </p:blipFill>
        <p:spPr bwMode="auto">
          <a:xfrm>
            <a:off x="2448496" y="764703"/>
            <a:ext cx="4392488" cy="491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143837" y="-306288"/>
            <a:ext cx="90734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форматирования формы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4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43837" y="-306288"/>
            <a:ext cx="9073411" cy="114300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форматирования формы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7" t="15524" r="31947" b="73958"/>
          <a:stretch/>
        </p:blipFill>
        <p:spPr bwMode="auto">
          <a:xfrm>
            <a:off x="2241445" y="5345832"/>
            <a:ext cx="5571350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2" t="26250" r="34641" b="21775"/>
          <a:stretch/>
        </p:blipFill>
        <p:spPr bwMode="auto">
          <a:xfrm>
            <a:off x="1152352" y="764704"/>
            <a:ext cx="7409786" cy="459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64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43837" y="-306288"/>
            <a:ext cx="9073411" cy="114300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форматирования формы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43" t="13229" r="22811" b="73542"/>
          <a:stretch/>
        </p:blipFill>
        <p:spPr bwMode="auto">
          <a:xfrm>
            <a:off x="1944440" y="5443942"/>
            <a:ext cx="5334626" cy="139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2" t="26458" r="41786" b="33468"/>
          <a:stretch/>
        </p:blipFill>
        <p:spPr bwMode="auto">
          <a:xfrm>
            <a:off x="1232882" y="1124744"/>
            <a:ext cx="7273964" cy="4103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638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форматирования фона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2272" y="1124744"/>
            <a:ext cx="8712968" cy="5256584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background-image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для использования графического файла для фона элемента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background-repeat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повторение изображения, если размер элемента превышает размер графического файла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background-size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масштабирует изображение согласно заданным значениям</a:t>
            </a: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22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форматирования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0628" t="26480" r="30155" b="11360"/>
          <a:stretch/>
        </p:blipFill>
        <p:spPr>
          <a:xfrm>
            <a:off x="288256" y="1268760"/>
            <a:ext cx="4680520" cy="461764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810" y="1268760"/>
            <a:ext cx="3243072" cy="432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форматирования фона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8738" t="35720" r="25430" b="49160"/>
          <a:stretch/>
        </p:blipFill>
        <p:spPr>
          <a:xfrm>
            <a:off x="1512392" y="980728"/>
            <a:ext cx="6984776" cy="129614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r="70790" b="58400"/>
          <a:stretch/>
        </p:blipFill>
        <p:spPr>
          <a:xfrm>
            <a:off x="3024560" y="2420888"/>
            <a:ext cx="4451648" cy="356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0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форматирования фона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8816" r="26848" b="67640"/>
          <a:stretch/>
        </p:blipFill>
        <p:spPr>
          <a:xfrm>
            <a:off x="728256" y="2852936"/>
            <a:ext cx="8280920" cy="277408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28738" t="35720" r="26375" b="49160"/>
          <a:stretch/>
        </p:blipFill>
        <p:spPr>
          <a:xfrm>
            <a:off x="854185" y="1115616"/>
            <a:ext cx="8029062" cy="15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8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форматирования фона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1100" t="31519" r="26848" b="18921"/>
          <a:stretch/>
        </p:blipFill>
        <p:spPr>
          <a:xfrm>
            <a:off x="1800424" y="2492896"/>
            <a:ext cx="6408712" cy="42484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29210" t="35720" r="32991" b="49160"/>
          <a:stretch/>
        </p:blipFill>
        <p:spPr>
          <a:xfrm>
            <a:off x="2124460" y="1087146"/>
            <a:ext cx="5760640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форматирования текста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font-size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для изменения размера кегля шрифта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font-family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для изменения гарнитуры шрифта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font-style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для изменения начертания на курсивное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font-weight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для изменения начертания на полужирное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09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форматирования фона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232" y="1124744"/>
            <a:ext cx="9145240" cy="5256584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background-position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устанавливает расположение изображения, если задано </a:t>
            </a:r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background-repeat: no-repeat;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background-attachment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определяет положение изображения фона относительно полосы прокрутки</a:t>
            </a:r>
          </a:p>
          <a:p>
            <a:pPr marL="0" indent="457200" algn="just"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Свойство</a:t>
            </a:r>
            <a:r>
              <a:rPr lang="ru-RU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background-origin</a:t>
            </a:r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определяет размер области, которая будет использоваться фоновым изображением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15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232" y="1124744"/>
            <a:ext cx="9145240" cy="5256584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28738" t="38240" r="34407" b="34041"/>
          <a:stretch/>
        </p:blipFill>
        <p:spPr>
          <a:xfrm>
            <a:off x="1944440" y="692696"/>
            <a:ext cx="5616624" cy="237626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r="53307" b="44960"/>
          <a:stretch/>
        </p:blipFill>
        <p:spPr>
          <a:xfrm>
            <a:off x="1800424" y="2780008"/>
            <a:ext cx="6150260" cy="4077992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468075" y="-315416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форматирования фона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94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232" y="1124744"/>
            <a:ext cx="9145240" cy="5256584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468075" y="-315416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форматирования фона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r="55670" b="44120"/>
          <a:stretch/>
        </p:blipFill>
        <p:spPr>
          <a:xfrm>
            <a:off x="1872432" y="3079737"/>
            <a:ext cx="5760640" cy="377826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28738" t="38240" r="33935" b="36560"/>
          <a:stretch/>
        </p:blipFill>
        <p:spPr>
          <a:xfrm>
            <a:off x="1800536" y="602747"/>
            <a:ext cx="56886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форматирования фона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232" y="1124744"/>
            <a:ext cx="9145240" cy="5256584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background-clip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определяет как цвет фона или фоновое изображение будут выводиться под границами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блока</a:t>
            </a:r>
            <a:endParaRPr lang="ru-RU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</a:t>
            </a:r>
            <a:r>
              <a:rPr lang="ru-RU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background-blend-mode</a:t>
            </a:r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устанавливает режим смешивания накладываемых фоновых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изображений</a:t>
            </a: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53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0628" t="50840" r="37243" b="27320"/>
          <a:stretch/>
        </p:blipFill>
        <p:spPr>
          <a:xfrm>
            <a:off x="0" y="1196752"/>
            <a:ext cx="4752752" cy="187220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31100" t="53360" r="37243" b="29840"/>
          <a:stretch/>
        </p:blipFill>
        <p:spPr>
          <a:xfrm>
            <a:off x="4896544" y="1196752"/>
            <a:ext cx="4464944" cy="187220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28265" t="34880" r="28738" b="34040"/>
          <a:stretch/>
        </p:blipFill>
        <p:spPr>
          <a:xfrm>
            <a:off x="2825115" y="4038616"/>
            <a:ext cx="6552728" cy="266429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r="67398" b="58000"/>
          <a:stretch/>
        </p:blipFill>
        <p:spPr>
          <a:xfrm>
            <a:off x="144240" y="4044721"/>
            <a:ext cx="3721374" cy="2696647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88257" y="-27384"/>
            <a:ext cx="9001000" cy="114300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background-blend-mode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35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44240" y="-99392"/>
            <a:ext cx="9001000" cy="126876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Градиентные фоны</a:t>
            </a:r>
            <a:b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background)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0" name="Объект 2"/>
          <p:cNvSpPr>
            <a:spLocks noGrp="1"/>
          </p:cNvSpPr>
          <p:nvPr>
            <p:ph idx="1"/>
          </p:nvPr>
        </p:nvSpPr>
        <p:spPr>
          <a:xfrm>
            <a:off x="72232" y="1124744"/>
            <a:ext cx="9145240" cy="5256584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linear-gradient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создает линейный градиент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repeating-linear-gradient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для создания повторяющегося линейного градиента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radial-gradient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создает радиальный градиент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repeating-radial-gradient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для создания повторяющегося радиального градиента</a:t>
            </a:r>
          </a:p>
          <a:p>
            <a:pPr marL="0" indent="457200" algn="just">
              <a:buNone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40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44240" y="-315416"/>
            <a:ext cx="9001000" cy="126876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Градиентные фоны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8841" r="79013" b="54199"/>
          <a:stretch/>
        </p:blipFill>
        <p:spPr>
          <a:xfrm>
            <a:off x="1361194" y="1801739"/>
            <a:ext cx="2296977" cy="227533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42195" t="8841" r="36770" b="54199"/>
          <a:stretch/>
        </p:blipFill>
        <p:spPr>
          <a:xfrm>
            <a:off x="3629500" y="4173322"/>
            <a:ext cx="2520280" cy="249087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21734" t="8400" r="59267" b="54640"/>
          <a:stretch/>
        </p:blipFill>
        <p:spPr>
          <a:xfrm>
            <a:off x="6322542" y="1755864"/>
            <a:ext cx="2318642" cy="253723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l="37561" t="58819" r="39760" b="17661"/>
          <a:stretch/>
        </p:blipFill>
        <p:spPr>
          <a:xfrm>
            <a:off x="432272" y="4291587"/>
            <a:ext cx="3786489" cy="220878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28738" t="28161" r="46693" b="60920"/>
          <a:stretch/>
        </p:blipFill>
        <p:spPr>
          <a:xfrm>
            <a:off x="306686" y="631312"/>
            <a:ext cx="4474840" cy="111871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5"/>
          <a:srcRect l="31573" t="46640" r="40077" b="42440"/>
          <a:stretch/>
        </p:blipFill>
        <p:spPr>
          <a:xfrm>
            <a:off x="4943972" y="631311"/>
            <a:ext cx="4320480" cy="107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6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44240" y="-315416"/>
            <a:ext cx="9001000" cy="126876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Градиентные фоны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8266" t="22280" r="27793" b="68480"/>
          <a:stretch/>
        </p:blipFill>
        <p:spPr>
          <a:xfrm>
            <a:off x="161459" y="1219064"/>
            <a:ext cx="6642804" cy="78570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/>
          <a:srcRect l="28266" t="39920" r="27793" b="50840"/>
          <a:stretch/>
        </p:blipFill>
        <p:spPr>
          <a:xfrm>
            <a:off x="167826" y="2932910"/>
            <a:ext cx="6696744" cy="79208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/>
          <a:srcRect l="28266" t="58400" r="27793" b="23960"/>
          <a:stretch/>
        </p:blipFill>
        <p:spPr>
          <a:xfrm>
            <a:off x="167826" y="4639153"/>
            <a:ext cx="6696744" cy="15121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8052" r="93175" b="78508"/>
          <a:stretch/>
        </p:blipFill>
        <p:spPr>
          <a:xfrm>
            <a:off x="7262314" y="764704"/>
            <a:ext cx="1594894" cy="176659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3"/>
          <a:srcRect l="6929" t="8052" r="86771" b="78508"/>
          <a:stretch/>
        </p:blipFill>
        <p:spPr>
          <a:xfrm>
            <a:off x="7345040" y="2553966"/>
            <a:ext cx="1661278" cy="199314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3"/>
          <a:srcRect l="13230" t="8052" r="79683" b="78508"/>
          <a:stretch/>
        </p:blipFill>
        <p:spPr>
          <a:xfrm>
            <a:off x="7296417" y="4425613"/>
            <a:ext cx="1848823" cy="197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2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44240" y="-315416"/>
            <a:ext cx="9001000" cy="126876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Префиксы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9" name="Объект 2"/>
          <p:cNvSpPr>
            <a:spLocks noGrp="1"/>
          </p:cNvSpPr>
          <p:nvPr>
            <p:ph idx="1"/>
          </p:nvPr>
        </p:nvSpPr>
        <p:spPr>
          <a:xfrm>
            <a:off x="72232" y="1124744"/>
            <a:ext cx="9145240" cy="5256584"/>
          </a:xfrm>
        </p:spPr>
        <p:txBody>
          <a:bodyPr>
            <a:noAutofit/>
          </a:bodyPr>
          <a:lstStyle/>
          <a:p>
            <a:pPr marL="0" indent="457200" algn="ctr">
              <a:buNone/>
            </a:pPr>
            <a:r>
              <a:rPr lang="en-US" b="1" i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en-US" b="1" i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webkit</a:t>
            </a:r>
            <a:r>
              <a:rPr lang="en-US" b="1" i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– </a:t>
            </a:r>
            <a:r>
              <a:rPr lang="en-US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border-radius</a:t>
            </a:r>
          </a:p>
          <a:p>
            <a:pPr marL="0" indent="457200" algn="ctr">
              <a:buNone/>
            </a:pPr>
            <a:r>
              <a:rPr lang="en-US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background: </a:t>
            </a:r>
            <a:r>
              <a:rPr lang="en-US" b="1" i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en-US" b="1" i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webkit</a:t>
            </a:r>
            <a:r>
              <a:rPr lang="en-US" b="1" i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i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en-US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linear-gradient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moz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ru-RU" dirty="0"/>
              <a:t>для браузера </a:t>
            </a:r>
            <a:r>
              <a:rPr lang="en-US" dirty="0"/>
              <a:t>Firefox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webkit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ru-RU" dirty="0"/>
              <a:t>для браузеров </a:t>
            </a:r>
            <a:r>
              <a:rPr lang="en-US" dirty="0"/>
              <a:t>Chrome </a:t>
            </a:r>
            <a:r>
              <a:rPr lang="ru-RU" dirty="0"/>
              <a:t>и </a:t>
            </a:r>
            <a:r>
              <a:rPr lang="en-US" dirty="0"/>
              <a:t>Safari </a:t>
            </a:r>
            <a:endParaRPr lang="ru-RU" dirty="0" smtClean="0"/>
          </a:p>
          <a:p>
            <a:r>
              <a:rPr lang="ru-RU" dirty="0" smtClean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ru-RU" dirty="0"/>
              <a:t>для браузера </a:t>
            </a:r>
            <a:r>
              <a:rPr lang="en-US" dirty="0"/>
              <a:t>Internet Explorer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-o-, -op-, -xv- </a:t>
            </a:r>
            <a:r>
              <a:rPr lang="ru-RU" dirty="0"/>
              <a:t>для браузера </a:t>
            </a:r>
            <a:r>
              <a:rPr lang="en-US" dirty="0"/>
              <a:t>Opera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icab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dirty="0"/>
              <a:t> — </a:t>
            </a:r>
            <a:r>
              <a:rPr lang="ru-RU" dirty="0"/>
              <a:t>префикс для браузера </a:t>
            </a:r>
            <a:r>
              <a:rPr lang="en-US" dirty="0" err="1"/>
              <a:t>iCab</a:t>
            </a:r>
            <a:endParaRPr lang="en-US" dirty="0"/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khtml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ru-RU" dirty="0"/>
              <a:t>для просмотра </a:t>
            </a:r>
            <a:r>
              <a:rPr lang="en-US" dirty="0"/>
              <a:t>HTML </a:t>
            </a:r>
            <a:r>
              <a:rPr lang="ru-RU" dirty="0"/>
              <a:t>документов разработанный для среды </a:t>
            </a:r>
            <a:r>
              <a:rPr lang="en-US" dirty="0"/>
              <a:t>KDE </a:t>
            </a:r>
            <a:r>
              <a:rPr lang="ru-RU" dirty="0"/>
              <a:t>для </a:t>
            </a:r>
            <a:r>
              <a:rPr lang="en-US" dirty="0"/>
              <a:t>UNIX-</a:t>
            </a:r>
            <a:r>
              <a:rPr lang="ru-RU" dirty="0" smtClean="0"/>
              <a:t>систем</a:t>
            </a:r>
            <a:endParaRPr lang="ru-RU" dirty="0"/>
          </a:p>
          <a:p>
            <a:pPr marL="0" indent="457200" algn="just">
              <a:buNone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36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44240" y="-315416"/>
            <a:ext cx="9001000" cy="126876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Проверка поддержки свойств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4168" t="5480" r="5585" b="5480"/>
          <a:stretch/>
        </p:blipFill>
        <p:spPr>
          <a:xfrm>
            <a:off x="177906" y="1484784"/>
            <a:ext cx="9001224" cy="4995444"/>
          </a:xfrm>
          <a:prstGeom prst="rect">
            <a:avLst/>
          </a:prstGeo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178130" y="836712"/>
            <a:ext cx="9001000" cy="677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161185" y="404664"/>
            <a:ext cx="9001000" cy="126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aniuse.com</a:t>
            </a:r>
            <a:endParaRPr lang="ru-RU" b="1" i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85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17140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Типы шрифтов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6248" y="908720"/>
            <a:ext cx="9001000" cy="5544616"/>
          </a:xfrm>
        </p:spPr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ru-RU" dirty="0" err="1">
                <a:latin typeface="Arial" pitchFamily="34" charset="0"/>
                <a:cs typeface="Arial" pitchFamily="34" charset="0"/>
              </a:rPr>
              <a:t>Антиквенные</a:t>
            </a:r>
            <a:r>
              <a:rPr lang="ru-RU" dirty="0">
                <a:latin typeface="Arial" pitchFamily="34" charset="0"/>
                <a:cs typeface="Arial" pitchFamily="34" charset="0"/>
              </a:rPr>
              <a:t> шрифты (с засечками) идеальны для длинных фрагментов текста,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так как </a:t>
            </a:r>
            <a:r>
              <a:rPr lang="ru-RU" dirty="0">
                <a:latin typeface="Arial" pitchFamily="34" charset="0"/>
                <a:cs typeface="Arial" pitchFamily="34" charset="0"/>
              </a:rPr>
              <a:t>засечки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хорошо </a:t>
            </a:r>
            <a:r>
              <a:rPr lang="ru-RU" dirty="0">
                <a:latin typeface="Arial" pitchFamily="34" charset="0"/>
                <a:cs typeface="Arial" pitchFamily="34" charset="0"/>
              </a:rPr>
              <a:t>для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глаз,  </a:t>
            </a:r>
            <a:r>
              <a:rPr lang="ru-RU" dirty="0">
                <a:latin typeface="Arial" pitchFamily="34" charset="0"/>
                <a:cs typeface="Arial" pitchFamily="34" charset="0"/>
              </a:rPr>
              <a:t>делая текст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более удобочитаемым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font-family:  "Times New Roman",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serif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;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Рубленые </a:t>
            </a:r>
            <a:r>
              <a:rPr lang="ru-RU" dirty="0">
                <a:latin typeface="Arial" pitchFamily="34" charset="0"/>
                <a:cs typeface="Arial" pitchFamily="34" charset="0"/>
              </a:rPr>
              <a:t>шрифты (без засечек) часто используются для заголовков благодаря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простому </a:t>
            </a:r>
            <a:r>
              <a:rPr lang="ru-RU" dirty="0">
                <a:latin typeface="Arial" pitchFamily="34" charset="0"/>
                <a:cs typeface="Arial" pitchFamily="34" charset="0"/>
              </a:rPr>
              <a:t>и четкому внешнему виду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.</a:t>
            </a: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font-family:  Arial,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sans-serif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;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35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17140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Типы шрифтов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6248" y="908720"/>
            <a:ext cx="9001000" cy="5544616"/>
          </a:xfrm>
        </p:spPr>
        <p:txBody>
          <a:bodyPr>
            <a:normAutofit lnSpcReduction="10000"/>
          </a:bodyPr>
          <a:lstStyle/>
          <a:p>
            <a:pPr marL="0" indent="457200" algn="just">
              <a:buNone/>
            </a:pPr>
            <a:r>
              <a:rPr lang="ru-RU" dirty="0" err="1">
                <a:latin typeface="Arial" pitchFamily="34" charset="0"/>
                <a:cs typeface="Arial" pitchFamily="34" charset="0"/>
              </a:rPr>
              <a:t>Моноширинный</a:t>
            </a:r>
            <a:r>
              <a:rPr lang="ru-RU" dirty="0">
                <a:latin typeface="Arial" pitchFamily="34" charset="0"/>
                <a:cs typeface="Arial" pitchFamily="34" charset="0"/>
              </a:rPr>
              <a:t> шрифт часто используется для отображения компьютерного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кода. </a:t>
            </a:r>
            <a:r>
              <a:rPr lang="ru-RU" dirty="0">
                <a:latin typeface="Arial" pitchFamily="34" charset="0"/>
                <a:cs typeface="Arial" pitchFamily="34" charset="0"/>
              </a:rPr>
              <a:t>Каждая буква в </a:t>
            </a:r>
            <a:r>
              <a:rPr lang="ru-RU" dirty="0" err="1" smtClean="0">
                <a:latin typeface="Arial" pitchFamily="34" charset="0"/>
                <a:cs typeface="Arial" pitchFamily="34" charset="0"/>
              </a:rPr>
              <a:t>моноширинном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шрифте имеет одинаковую ширину (как буквы в механических печатных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машинках).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font-family: 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"Courier  New",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monospace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;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Д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екоративные </a:t>
            </a:r>
            <a:r>
              <a:rPr lang="ru-RU" dirty="0">
                <a:latin typeface="Arial" pitchFamily="34" charset="0"/>
                <a:cs typeface="Arial" pitchFamily="34" charset="0"/>
              </a:rPr>
              <a:t>шрифты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особые шрифты, которые применяются </a:t>
            </a:r>
            <a:r>
              <a:rPr lang="ru-RU" dirty="0">
                <a:latin typeface="Arial" pitchFamily="34" charset="0"/>
                <a:cs typeface="Arial" pitchFamily="34" charset="0"/>
              </a:rPr>
              <a:t>для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визуального выделения заголовков</a:t>
            </a:r>
            <a:r>
              <a:rPr lang="ru-RU" dirty="0">
                <a:latin typeface="Arial" pitchFamily="34" charset="0"/>
                <a:cs typeface="Arial" pitchFamily="34" charset="0"/>
              </a:rPr>
              <a:t>, текстовых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эффектов и никогда </a:t>
            </a:r>
            <a:r>
              <a:rPr lang="ru-RU" dirty="0">
                <a:latin typeface="Arial" pitchFamily="34" charset="0"/>
                <a:cs typeface="Arial" pitchFamily="34" charset="0"/>
              </a:rPr>
              <a:t>для основного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текста.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font-family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 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"Comic Sans MS",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fantasy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;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92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Типы шрифтов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980728"/>
            <a:ext cx="8425339" cy="5328592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</a:t>
            </a:r>
            <a:r>
              <a:rPr lang="ru-RU" b="1" dirty="0" smtClean="0">
                <a:latin typeface="Arial" pitchFamily="34" charset="0"/>
                <a:cs typeface="Arial" pitchFamily="34" charset="0"/>
              </a:rPr>
              <a:t>EOT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Шрифты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Embedded</a:t>
            </a:r>
            <a:r>
              <a:rPr lang="ru-RU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Open</a:t>
            </a:r>
            <a:r>
              <a:rPr lang="ru-RU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Type</a:t>
            </a:r>
            <a:r>
              <a:rPr lang="ru-RU" dirty="0">
                <a:latin typeface="Arial" pitchFamily="34" charset="0"/>
                <a:cs typeface="Arial" pitchFamily="34" charset="0"/>
              </a:rPr>
              <a:t> поддерживаются только в браузере </a:t>
            </a:r>
            <a:r>
              <a:rPr lang="ru-RU" dirty="0" err="1" smtClean="0">
                <a:latin typeface="Arial" pitchFamily="34" charset="0"/>
                <a:cs typeface="Arial" pitchFamily="34" charset="0"/>
              </a:rPr>
              <a:t>Internet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ru-RU" dirty="0" err="1" smtClean="0">
                <a:latin typeface="Arial" pitchFamily="34" charset="0"/>
                <a:cs typeface="Arial" pitchFamily="34" charset="0"/>
              </a:rPr>
              <a:t>Explorer</a:t>
            </a:r>
            <a:r>
              <a:rPr lang="ru-RU" dirty="0">
                <a:latin typeface="Arial" pitchFamily="34" charset="0"/>
                <a:cs typeface="Arial" pitchFamily="34" charset="0"/>
              </a:rPr>
              <a:t>. Чтобы преобразовать обычный шрифт в формат EOT, потребуется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специальное </a:t>
            </a:r>
            <a:r>
              <a:rPr lang="ru-RU" dirty="0">
                <a:latin typeface="Arial" pitchFamily="34" charset="0"/>
                <a:cs typeface="Arial" pitchFamily="34" charset="0"/>
              </a:rPr>
              <a:t>программное обеспечение, но сделать это можно и на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сайтах.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</a:t>
            </a:r>
            <a:r>
              <a:rPr lang="ru-RU" b="1" dirty="0" err="1">
                <a:latin typeface="Arial" pitchFamily="34" charset="0"/>
                <a:cs typeface="Arial" pitchFamily="34" charset="0"/>
              </a:rPr>
              <a:t>True</a:t>
            </a:r>
            <a:r>
              <a:rPr lang="ru-RU" b="1" dirty="0">
                <a:latin typeface="Arial" pitchFamily="34" charset="0"/>
                <a:cs typeface="Arial" pitchFamily="34" charset="0"/>
              </a:rPr>
              <a:t> </a:t>
            </a:r>
            <a:r>
              <a:rPr lang="ru-RU" b="1" dirty="0" err="1">
                <a:latin typeface="Arial" pitchFamily="34" charset="0"/>
                <a:cs typeface="Arial" pitchFamily="34" charset="0"/>
              </a:rPr>
              <a:t>Type</a:t>
            </a:r>
            <a:r>
              <a:rPr lang="ru-RU" dirty="0">
                <a:latin typeface="Arial" pitchFamily="34" charset="0"/>
                <a:cs typeface="Arial" pitchFamily="34" charset="0"/>
              </a:rPr>
              <a:t> и </a:t>
            </a:r>
            <a:r>
              <a:rPr lang="ru-RU" b="1" dirty="0" err="1">
                <a:latin typeface="Arial" pitchFamily="34" charset="0"/>
                <a:cs typeface="Arial" pitchFamily="34" charset="0"/>
              </a:rPr>
              <a:t>Open</a:t>
            </a:r>
            <a:r>
              <a:rPr lang="ru-RU" b="1" dirty="0">
                <a:latin typeface="Arial" pitchFamily="34" charset="0"/>
                <a:cs typeface="Arial" pitchFamily="34" charset="0"/>
              </a:rPr>
              <a:t> </a:t>
            </a:r>
            <a:r>
              <a:rPr lang="ru-RU" b="1" dirty="0" err="1">
                <a:latin typeface="Arial" pitchFamily="34" charset="0"/>
                <a:cs typeface="Arial" pitchFamily="34" charset="0"/>
              </a:rPr>
              <a:t>Type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. Находятся в папке </a:t>
            </a:r>
            <a:r>
              <a:rPr lang="ru-RU" dirty="0" err="1" smtClean="0">
                <a:latin typeface="Arial" pitchFamily="34" charset="0"/>
                <a:cs typeface="Arial" pitchFamily="34" charset="0"/>
              </a:rPr>
              <a:t>Fonts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компьютера </a:t>
            </a:r>
            <a:r>
              <a:rPr lang="ru-RU" dirty="0">
                <a:latin typeface="Arial" pitchFamily="34" charset="0"/>
                <a:cs typeface="Arial" pitchFamily="34" charset="0"/>
              </a:rPr>
              <a:t>с расширениями </a:t>
            </a:r>
            <a:r>
              <a:rPr lang="ru-RU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ru-RU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ttf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True</a:t>
            </a:r>
            <a:r>
              <a:rPr lang="ru-RU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Type</a:t>
            </a:r>
            <a:r>
              <a:rPr lang="ru-RU" dirty="0">
                <a:latin typeface="Arial" pitchFamily="34" charset="0"/>
                <a:cs typeface="Arial" pitchFamily="34" charset="0"/>
              </a:rPr>
              <a:t>)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или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.otf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ru-RU" dirty="0" err="1" smtClean="0">
                <a:latin typeface="Arial" pitchFamily="34" charset="0"/>
                <a:cs typeface="Arial" pitchFamily="34" charset="0"/>
              </a:rPr>
              <a:t>Open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Type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)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50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260648"/>
            <a:ext cx="8425339" cy="452596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</a:t>
            </a:r>
            <a:r>
              <a:rPr lang="ru-RU" b="1" dirty="0" smtClean="0">
                <a:latin typeface="Arial" pitchFamily="34" charset="0"/>
                <a:cs typeface="Arial" pitchFamily="34" charset="0"/>
              </a:rPr>
              <a:t>WOFF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Формат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Web</a:t>
            </a:r>
            <a:r>
              <a:rPr lang="ru-RU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Open</a:t>
            </a:r>
            <a:r>
              <a:rPr lang="ru-RU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err="1" smtClean="0">
                <a:latin typeface="Arial" pitchFamily="34" charset="0"/>
                <a:cs typeface="Arial" pitchFamily="34" charset="0"/>
              </a:rPr>
              <a:t>Font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Format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был разработан специально для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Всемирной паутины</a:t>
            </a:r>
            <a:r>
              <a:rPr lang="ru-RU" dirty="0">
                <a:latin typeface="Arial" pitchFamily="34" charset="0"/>
                <a:cs typeface="Arial" pitchFamily="34" charset="0"/>
              </a:rPr>
              <a:t>.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Он является </a:t>
            </a:r>
            <a:r>
              <a:rPr lang="ru-RU" dirty="0">
                <a:latin typeface="Arial" pitchFamily="34" charset="0"/>
                <a:cs typeface="Arial" pitchFamily="34" charset="0"/>
              </a:rPr>
              <a:t>сжатой версией шрифтов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TrueType</a:t>
            </a:r>
            <a:r>
              <a:rPr lang="ru-RU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или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Open</a:t>
            </a:r>
            <a:r>
              <a:rPr lang="ru-RU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Type</a:t>
            </a:r>
            <a:r>
              <a:rPr lang="ru-RU" dirty="0">
                <a:latin typeface="Arial" pitchFamily="34" charset="0"/>
                <a:cs typeface="Arial" pitchFamily="34" charset="0"/>
              </a:rPr>
              <a:t>. Это означает, что WOFF-шрифты обычно имеют меньший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размер </a:t>
            </a:r>
            <a:r>
              <a:rPr lang="ru-RU" dirty="0">
                <a:latin typeface="Arial" pitchFamily="34" charset="0"/>
                <a:cs typeface="Arial" pitchFamily="34" charset="0"/>
              </a:rPr>
              <a:t>файла и загружаются быстрее других форматов. Формат WOFF имеет так-же широкую поддержку со стороны браузеров, включая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Internet</a:t>
            </a:r>
            <a:r>
              <a:rPr lang="ru-RU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Explorer</a:t>
            </a:r>
            <a:r>
              <a:rPr lang="ru-RU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9, </a:t>
            </a:r>
            <a:r>
              <a:rPr lang="ru-RU" dirty="0" err="1" smtClean="0">
                <a:latin typeface="Arial" pitchFamily="34" charset="0"/>
                <a:cs typeface="Arial" pitchFamily="34" charset="0"/>
              </a:rPr>
              <a:t>Firefox</a:t>
            </a:r>
            <a:r>
              <a:rPr lang="ru-RU" dirty="0">
                <a:latin typeface="Arial" pitchFamily="34" charset="0"/>
                <a:cs typeface="Arial" pitchFamily="34" charset="0"/>
              </a:rPr>
              <a:t>,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Chrome</a:t>
            </a:r>
            <a:r>
              <a:rPr lang="ru-RU" dirty="0">
                <a:latin typeface="Arial" pitchFamily="34" charset="0"/>
                <a:cs typeface="Arial" pitchFamily="34" charset="0"/>
              </a:rPr>
              <a:t>,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Safari</a:t>
            </a:r>
            <a:r>
              <a:rPr lang="ru-RU" dirty="0">
                <a:latin typeface="Arial" pitchFamily="34" charset="0"/>
                <a:cs typeface="Arial" pitchFamily="34" charset="0"/>
              </a:rPr>
              <a:t>,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Opera</a:t>
            </a:r>
            <a:r>
              <a:rPr lang="ru-RU" dirty="0">
                <a:latin typeface="Arial" pitchFamily="34" charset="0"/>
                <a:cs typeface="Arial" pitchFamily="34" charset="0"/>
              </a:rPr>
              <a:t>, а также браузеры в операционной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системе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iOS</a:t>
            </a:r>
            <a:r>
              <a:rPr lang="ru-RU" dirty="0">
                <a:latin typeface="Arial" pitchFamily="34" charset="0"/>
                <a:cs typeface="Arial" pitchFamily="34" charset="0"/>
              </a:rPr>
              <a:t>,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Blackberry</a:t>
            </a:r>
            <a:r>
              <a:rPr lang="ru-RU" dirty="0">
                <a:latin typeface="Arial" pitchFamily="34" charset="0"/>
                <a:cs typeface="Arial" pitchFamily="34" charset="0"/>
              </a:rPr>
              <a:t> и </a:t>
            </a:r>
            <a:r>
              <a:rPr lang="ru-RU" dirty="0" err="1" smtClean="0">
                <a:latin typeface="Arial" pitchFamily="34" charset="0"/>
                <a:cs typeface="Arial" pitchFamily="34" charset="0"/>
              </a:rPr>
              <a:t>Android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версии 4.4 и выше.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15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6135</TotalTime>
  <Words>990</Words>
  <Application>Microsoft Office PowerPoint</Application>
  <PresentationFormat>Произвольный</PresentationFormat>
  <Paragraphs>152</Paragraphs>
  <Slides>59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60" baseType="lpstr">
      <vt:lpstr>Тема Office</vt:lpstr>
      <vt:lpstr>Лекция 6</vt:lpstr>
      <vt:lpstr>План лекции</vt:lpstr>
      <vt:lpstr>Свойства форматирования текста</vt:lpstr>
      <vt:lpstr>Основные элементы шрифта</vt:lpstr>
      <vt:lpstr>Свойства форматирования текста</vt:lpstr>
      <vt:lpstr>Типы шрифтов</vt:lpstr>
      <vt:lpstr>Типы шрифтов</vt:lpstr>
      <vt:lpstr>Типы шрифтов</vt:lpstr>
      <vt:lpstr>Презентация PowerPoint</vt:lpstr>
      <vt:lpstr>Презентация PowerPoint</vt:lpstr>
      <vt:lpstr>Правило @font-face</vt:lpstr>
      <vt:lpstr>Использование Google Fonts</vt:lpstr>
      <vt:lpstr>Использование Google Fonts</vt:lpstr>
      <vt:lpstr>Использование Google Fonts</vt:lpstr>
      <vt:lpstr>Свойство font-weight и font-style</vt:lpstr>
      <vt:lpstr>Свойство margin</vt:lpstr>
      <vt:lpstr>Свойства форматирования текста</vt:lpstr>
      <vt:lpstr>Свойство text-decoration</vt:lpstr>
      <vt:lpstr>Свойства text-indent</vt:lpstr>
      <vt:lpstr>Свойство text-decoration-skip-ink</vt:lpstr>
      <vt:lpstr>Свойства форматирования текста</vt:lpstr>
      <vt:lpstr>Свойство line-height</vt:lpstr>
      <vt:lpstr>Свойство line-height</vt:lpstr>
      <vt:lpstr>Свойства форматирования текста</vt:lpstr>
      <vt:lpstr>Свойства word-spacing и letter-spacing</vt:lpstr>
      <vt:lpstr>Свойство text-shadow</vt:lpstr>
      <vt:lpstr>Свойство hyphens: auto;</vt:lpstr>
      <vt:lpstr>Свойство text-rendering</vt:lpstr>
      <vt:lpstr>Свойства форматирования текста</vt:lpstr>
      <vt:lpstr>Направление текста</vt:lpstr>
      <vt:lpstr>Свойства форматирования списков перечисления</vt:lpstr>
      <vt:lpstr>Свойства форматирования таблиц</vt:lpstr>
      <vt:lpstr>Свойства форматирования таблиц</vt:lpstr>
      <vt:lpstr>Свойства форматирования таблиц</vt:lpstr>
      <vt:lpstr>Свойства форматирования форм</vt:lpstr>
      <vt:lpstr>Свойства форматирования форм</vt:lpstr>
      <vt:lpstr>Презентация PowerPoint</vt:lpstr>
      <vt:lpstr>Пример форматирования форм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Пример форматирования формы</vt:lpstr>
      <vt:lpstr>Пример форматирования формы</vt:lpstr>
      <vt:lpstr>Свойства форматирования фона</vt:lpstr>
      <vt:lpstr>Пример форматирования</vt:lpstr>
      <vt:lpstr>Пример форматирования фона</vt:lpstr>
      <vt:lpstr>Пример форматирования фона</vt:lpstr>
      <vt:lpstr>Пример форматирования фона</vt:lpstr>
      <vt:lpstr>Свойства форматирования фона</vt:lpstr>
      <vt:lpstr>Пример форматирования фона</vt:lpstr>
      <vt:lpstr>Пример форматирования фона</vt:lpstr>
      <vt:lpstr>Свойства форматирования фона</vt:lpstr>
      <vt:lpstr>Свойство background-blend-mode</vt:lpstr>
      <vt:lpstr>Градиентные фоны (свойство background)</vt:lpstr>
      <vt:lpstr>Градиентные фоны</vt:lpstr>
      <vt:lpstr>Градиентные фоны</vt:lpstr>
      <vt:lpstr>Префиксы</vt:lpstr>
      <vt:lpstr>Проверка поддержки свойств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2</dc:title>
  <dc:creator>user</dc:creator>
  <cp:lastModifiedBy>user</cp:lastModifiedBy>
  <cp:revision>357</cp:revision>
  <dcterms:created xsi:type="dcterms:W3CDTF">2021-09-05T13:59:44Z</dcterms:created>
  <dcterms:modified xsi:type="dcterms:W3CDTF">2021-11-15T07:43:30Z</dcterms:modified>
</cp:coreProperties>
</file>